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9"/>
  </p:notesMasterIdLst>
  <p:sldIdLst>
    <p:sldId id="272" r:id="rId2"/>
    <p:sldId id="256" r:id="rId3"/>
    <p:sldId id="263" r:id="rId4"/>
    <p:sldId id="264" r:id="rId5"/>
    <p:sldId id="259" r:id="rId6"/>
    <p:sldId id="265" r:id="rId7"/>
    <p:sldId id="266" r:id="rId8"/>
    <p:sldId id="260" r:id="rId9"/>
    <p:sldId id="268" r:id="rId10"/>
    <p:sldId id="267" r:id="rId11"/>
    <p:sldId id="261" r:id="rId12"/>
    <p:sldId id="269" r:id="rId13"/>
    <p:sldId id="270" r:id="rId14"/>
    <p:sldId id="262" r:id="rId15"/>
    <p:sldId id="271" r:id="rId16"/>
    <p:sldId id="258" r:id="rId17"/>
    <p:sldId id="257" r:id="rId18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78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6D9AE-B62A-4817-A2F4-83DE242C106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05081-0A53-47CD-8172-ABD34AED0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2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633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89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0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492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076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78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024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79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45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28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26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20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4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24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04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12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5081-0A53-47CD-8172-ABD34AED08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81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860A05CE-2F15-425B-BBAC-19EA5BBD1471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422F4108-F4DD-4550-B6F4-171AE9FB45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30691679@N07/4115573137/sizes/s/in/photostream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lickr.com/photos/silliesmile/4580783820/" TargetMode="External"/><Relationship Id="rId5" Type="http://schemas.openxmlformats.org/officeDocument/2006/relationships/hyperlink" Target="http://www.flickr.com/photos/60585948@N00/46901499/" TargetMode="External"/><Relationship Id="rId4" Type="http://schemas.openxmlformats.org/officeDocument/2006/relationships/hyperlink" Target="http://www.flickr.com/photos/cfinke/2311534770/sizes/s/in/photostrea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2106634" y="364298"/>
            <a:ext cx="5555878" cy="159972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Area VS. Volume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52600" y="2286000"/>
            <a:ext cx="6553200" cy="304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Through this activity, you will explore different real-world situations and decide which one requires finding the VOLUME of an object using your keywords you learned about. </a:t>
            </a:r>
            <a:endParaRPr lang="en-US" sz="2800" dirty="0"/>
          </a:p>
        </p:txBody>
      </p:sp>
      <p:sp>
        <p:nvSpPr>
          <p:cNvPr id="5" name="Oval 4">
            <a:hlinkClick r:id="rId3" action="ppaction://hlinksldjump"/>
          </p:cNvPr>
          <p:cNvSpPr/>
          <p:nvPr/>
        </p:nvSpPr>
        <p:spPr>
          <a:xfrm>
            <a:off x="4572000" y="5369169"/>
            <a:ext cx="38862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here to get started!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45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09800" y="1676400"/>
            <a:ext cx="4953000" cy="2228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How much cereal can </a:t>
            </a:r>
            <a:r>
              <a:rPr lang="en-US" sz="2800" b="1" u="sng" dirty="0" smtClean="0">
                <a:solidFill>
                  <a:schemeClr val="bg1"/>
                </a:solidFill>
              </a:rPr>
              <a:t>fit</a:t>
            </a:r>
            <a:r>
              <a:rPr lang="en-US" sz="2800" b="1" dirty="0" smtClean="0">
                <a:solidFill>
                  <a:schemeClr val="bg1"/>
                </a:solidFill>
              </a:rPr>
              <a:t> in a cereal box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3886200"/>
            <a:ext cx="5562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Key word: </a:t>
            </a:r>
            <a:r>
              <a:rPr lang="en-US" sz="2400" u="sng" dirty="0" smtClean="0"/>
              <a:t>fit </a:t>
            </a:r>
            <a:br>
              <a:rPr lang="en-US" sz="2400" u="sng" dirty="0" smtClean="0"/>
            </a:br>
            <a:endParaRPr lang="en-US" sz="2400" u="sng" dirty="0" smtClean="0"/>
          </a:p>
          <a:p>
            <a:r>
              <a:rPr lang="en-US" sz="2400" dirty="0" smtClean="0"/>
              <a:t>Finding how much cereal can FIT INSIDE a box is VOLUME!</a:t>
            </a:r>
          </a:p>
          <a:p>
            <a:endParaRPr lang="en-US" sz="2400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5257800" y="5638800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another situation!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78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570499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800" kern="1200">
                <a:solidFill>
                  <a:srgbClr val="0001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Which of the following situations would involve finding the </a:t>
            </a:r>
            <a:r>
              <a:rPr lang="en-US" sz="3600" u="sng" dirty="0" smtClean="0">
                <a:solidFill>
                  <a:schemeClr val="bg1"/>
                </a:solidFill>
              </a:rPr>
              <a:t>VOLUME</a:t>
            </a:r>
            <a:r>
              <a:rPr lang="en-US" sz="3600" dirty="0" smtClean="0">
                <a:solidFill>
                  <a:schemeClr val="bg1"/>
                </a:solidFill>
              </a:rPr>
              <a:t>?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800600" y="4191000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How many pots and pans you can fit in a cupboard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2000" y="4191000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How much lining needed to cover the shelves of a cupboard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farm4.static.flickr.com/3133/2311534770_ddc5fb30a4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1" y="1828800"/>
            <a:ext cx="388619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12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576" y="0"/>
            <a:ext cx="8041440" cy="1442674"/>
          </a:xfrm>
        </p:spPr>
        <p:txBody>
          <a:bodyPr/>
          <a:lstStyle/>
          <a:p>
            <a:r>
              <a:rPr lang="en-US" dirty="0" smtClean="0"/>
              <a:t>Woops!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09800" y="1219200"/>
            <a:ext cx="4724400" cy="2305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How much lining needed to cover the shelves of a cupboard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3505200"/>
            <a:ext cx="579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*Covering the shelves would be finding the area (or surface) of each shelve, not the depth. </a:t>
            </a:r>
          </a:p>
          <a:p>
            <a:endParaRPr lang="en-US" sz="2400" dirty="0"/>
          </a:p>
          <a:p>
            <a:r>
              <a:rPr lang="en-US" sz="2400" dirty="0" smtClean="0"/>
              <a:t>*Volume requires finding DEPTH or how much something can HOLD/FIT.</a:t>
            </a:r>
            <a:endParaRPr lang="en-US" sz="2400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5791200" y="5813524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another situation!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18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0" y="1524000"/>
            <a:ext cx="4876800" cy="2228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How many pots and pans you can </a:t>
            </a:r>
            <a:r>
              <a:rPr lang="en-US" sz="2800" b="1" u="sng" dirty="0" smtClean="0">
                <a:solidFill>
                  <a:schemeClr val="bg1"/>
                </a:solidFill>
              </a:rPr>
              <a:t>fit</a:t>
            </a:r>
            <a:r>
              <a:rPr lang="en-US" sz="2800" b="1" dirty="0" smtClean="0">
                <a:solidFill>
                  <a:schemeClr val="bg1"/>
                </a:solidFill>
              </a:rPr>
              <a:t> in a cupboard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3874532"/>
            <a:ext cx="579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Key word: </a:t>
            </a:r>
            <a:r>
              <a:rPr lang="en-US" sz="2400" u="sng" dirty="0" smtClean="0"/>
              <a:t>fit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*Volume requires finding DEPTH or how much something can HOLD/FIT.</a:t>
            </a:r>
          </a:p>
          <a:p>
            <a:endParaRPr lang="en-US" sz="2400" dirty="0"/>
          </a:p>
          <a:p>
            <a:r>
              <a:rPr lang="en-US" sz="2400" dirty="0" smtClean="0"/>
              <a:t>Awesome job!</a:t>
            </a:r>
            <a:endParaRPr lang="en-US" sz="2400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5257800" y="5638800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another situation!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52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570499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800" kern="1200">
                <a:solidFill>
                  <a:srgbClr val="0001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>
                <a:solidFill>
                  <a:schemeClr val="bg1"/>
                </a:solidFill>
              </a:rPr>
              <a:t>Which of the following situations would involve finding the </a:t>
            </a:r>
            <a:r>
              <a:rPr lang="en-US" sz="3600" u="sng" dirty="0" smtClean="0">
                <a:solidFill>
                  <a:schemeClr val="bg1"/>
                </a:solidFill>
              </a:rPr>
              <a:t>VOLUME</a:t>
            </a:r>
            <a:r>
              <a:rPr lang="en-US" sz="3600" dirty="0" smtClean="0">
                <a:solidFill>
                  <a:schemeClr val="bg1"/>
                </a:solidFill>
              </a:rPr>
              <a:t>?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800600" y="4191000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amount of water that fills a swimming pool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2000" y="4191000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amount of feet around the outside of a pool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farm4.static.flickr.com/3579/3445773012_999c68af06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908" y="1828800"/>
            <a:ext cx="3780692" cy="252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91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Woops!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257800" y="5638800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 done!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62200" y="1676400"/>
            <a:ext cx="4419600" cy="1771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amount of feet around the </a:t>
            </a:r>
            <a:r>
              <a:rPr lang="en-US" sz="2800" b="1" u="sng" dirty="0" smtClean="0">
                <a:solidFill>
                  <a:schemeClr val="bg1"/>
                </a:solidFill>
              </a:rPr>
              <a:t>outside</a:t>
            </a:r>
            <a:r>
              <a:rPr lang="en-US" sz="2800" b="1" dirty="0" smtClean="0">
                <a:solidFill>
                  <a:schemeClr val="bg1"/>
                </a:solidFill>
              </a:rPr>
              <a:t> of a pool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3581400"/>
            <a:ext cx="48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Key word: </a:t>
            </a:r>
            <a:r>
              <a:rPr lang="en-US" sz="2400" u="sng" dirty="0" smtClean="0"/>
              <a:t>Outside</a:t>
            </a:r>
          </a:p>
          <a:p>
            <a:endParaRPr lang="en-US" sz="2400" dirty="0"/>
          </a:p>
          <a:p>
            <a:r>
              <a:rPr lang="en-US" sz="2400" dirty="0" smtClean="0"/>
              <a:t>“Outside” refers to finding the perimeter in this case.  Volume deals with only INSIDE dimensions!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4241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Correct!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257800" y="5638800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 done!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05000" y="1524000"/>
            <a:ext cx="5181600" cy="2000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amount of water that </a:t>
            </a:r>
            <a:r>
              <a:rPr lang="en-US" sz="2800" b="1" u="sng" dirty="0" smtClean="0">
                <a:solidFill>
                  <a:schemeClr val="bg1"/>
                </a:solidFill>
              </a:rPr>
              <a:t>fills</a:t>
            </a:r>
            <a:r>
              <a:rPr lang="en-US" sz="2800" b="1" dirty="0" smtClean="0">
                <a:solidFill>
                  <a:schemeClr val="bg1"/>
                </a:solidFill>
              </a:rPr>
              <a:t> a swimming pool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3810000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Key word: FILL</a:t>
            </a:r>
          </a:p>
          <a:p>
            <a:endParaRPr lang="en-US" sz="2400" dirty="0"/>
          </a:p>
          <a:p>
            <a:r>
              <a:rPr lang="en-US" sz="2400" dirty="0" smtClean="0"/>
              <a:t>Volume is finding how much something can HOLD or FILL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87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533400"/>
            <a:ext cx="6248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Photo source information: </a:t>
            </a:r>
          </a:p>
          <a:p>
            <a:endParaRPr lang="en-US" sz="2000" dirty="0"/>
          </a:p>
          <a:p>
            <a:r>
              <a:rPr lang="en-US" sz="2000" dirty="0" smtClean="0">
                <a:hlinkClick r:id="rId3"/>
              </a:rPr>
              <a:t>http://www.flickr.com/photos/30691679@N07/4115573137/sizes/s/in/photostream/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>
                <a:hlinkClick r:id="rId4"/>
              </a:rPr>
              <a:t>http://www.flickr.com/photos/cfinke/2311534770/sizes/s/in/photostream</a:t>
            </a:r>
            <a:r>
              <a:rPr lang="en-US" sz="2000" dirty="0" smtClean="0">
                <a:hlinkClick r:id="rId4"/>
              </a:rPr>
              <a:t>/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>
                <a:hlinkClick r:id="rId5"/>
              </a:rPr>
              <a:t>http://www.flickr.com/photos/60585948@N00/46901499</a:t>
            </a:r>
            <a:r>
              <a:rPr lang="en-US" sz="2000" dirty="0" smtClean="0">
                <a:hlinkClick r:id="rId5"/>
              </a:rPr>
              <a:t>/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>
                <a:hlinkClick r:id="rId6"/>
              </a:rPr>
              <a:t>http://www.flickr.com/photos/silliesmile/4580783820</a:t>
            </a:r>
            <a:r>
              <a:rPr lang="en-US" sz="2000" dirty="0" smtClean="0">
                <a:hlinkClick r:id="rId6"/>
              </a:rPr>
              <a:t>/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/>
              <a:t>http://www.flickr.com/photos/directstone/3445773012/sizes/s/in/photostream/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394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70499"/>
            <a:ext cx="7772400" cy="150876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Which of the following situations would involve finding the </a:t>
            </a:r>
            <a:r>
              <a:rPr lang="en-US" sz="3600" u="sng" dirty="0" smtClean="0">
                <a:solidFill>
                  <a:schemeClr val="bg1"/>
                </a:solidFill>
              </a:rPr>
              <a:t>VOLUME</a:t>
            </a:r>
            <a:r>
              <a:rPr lang="en-US" sz="3600" dirty="0" smtClean="0">
                <a:solidFill>
                  <a:schemeClr val="bg1"/>
                </a:solidFill>
              </a:rPr>
              <a:t>?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762000" y="4038600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Finding how much water can fit in the fish tank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876800" y="4015154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Finding the amount of glass needed to build the tank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farm3.static.flickr.com/2548/4115573137_14d0d469f0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62" y="1828801"/>
            <a:ext cx="3733800" cy="2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4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41440" cy="1442674"/>
          </a:xfrm>
        </p:spPr>
        <p:txBody>
          <a:bodyPr/>
          <a:lstStyle/>
          <a:p>
            <a:r>
              <a:rPr lang="en-US" dirty="0" smtClean="0"/>
              <a:t>Woops!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0" y="1447800"/>
            <a:ext cx="4800600" cy="2000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Finding the amount of glass needed to build the tank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6416" y="3505200"/>
            <a:ext cx="655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*The glass needed to build the tank is on the OUTSIDE, which would mean taking the SURFACE AREA.   </a:t>
            </a:r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*The VOLUME of a fish tank is how much water it can HOLD or FIT.</a:t>
            </a:r>
            <a:endParaRPr lang="en-US" sz="2400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5257800" y="5638800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another situation!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81200" y="1600200"/>
            <a:ext cx="5257800" cy="2457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Finding how much water can </a:t>
            </a:r>
            <a:r>
              <a:rPr lang="en-US" sz="2800" b="1" u="sng" dirty="0" smtClean="0">
                <a:solidFill>
                  <a:schemeClr val="bg1"/>
                </a:solidFill>
              </a:rPr>
              <a:t>fit</a:t>
            </a:r>
            <a:r>
              <a:rPr lang="en-US" sz="2800" b="1" dirty="0" smtClean="0">
                <a:solidFill>
                  <a:schemeClr val="bg1"/>
                </a:solidFill>
              </a:rPr>
              <a:t> in the fish tank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2938" y="4114800"/>
            <a:ext cx="579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Key word: </a:t>
            </a:r>
            <a:r>
              <a:rPr lang="en-US" sz="2400" u="sng" dirty="0" smtClean="0"/>
              <a:t>Fit</a:t>
            </a:r>
          </a:p>
          <a:p>
            <a:endParaRPr lang="en-US" sz="2400" u="sng" dirty="0" smtClean="0"/>
          </a:p>
          <a:p>
            <a:r>
              <a:rPr lang="en-US" sz="2400" dirty="0" smtClean="0"/>
              <a:t>The amount of water that can “FIT” in the fish tank is how much SPACE it occupies!</a:t>
            </a:r>
            <a:endParaRPr lang="en-US" sz="2400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5257800" y="5638800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another situation!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67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570499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800" kern="1200">
                <a:solidFill>
                  <a:srgbClr val="0001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smtClean="0">
                <a:solidFill>
                  <a:schemeClr val="bg1"/>
                </a:solidFill>
              </a:rPr>
              <a:t>Which of the following situations would involve finding the </a:t>
            </a:r>
            <a:r>
              <a:rPr lang="en-US" sz="3600" u="sng" smtClean="0">
                <a:solidFill>
                  <a:schemeClr val="bg1"/>
                </a:solidFill>
              </a:rPr>
              <a:t>VOLUME</a:t>
            </a:r>
            <a:r>
              <a:rPr lang="en-US" sz="3600" smtClean="0">
                <a:solidFill>
                  <a:schemeClr val="bg1"/>
                </a:solidFill>
              </a:rPr>
              <a:t>?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762000" y="4038600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amount of wrapping paper needed to cover a box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4876800" y="4015154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amount of building blocks one can fit in a box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farm4.static.flickr.com/3308/4580783820_886d28f781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828800"/>
            <a:ext cx="3429000" cy="226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28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41440" cy="1442674"/>
          </a:xfrm>
        </p:spPr>
        <p:txBody>
          <a:bodyPr/>
          <a:lstStyle/>
          <a:p>
            <a:r>
              <a:rPr lang="en-US" dirty="0" smtClean="0"/>
              <a:t>Woops!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71700" y="1524000"/>
            <a:ext cx="5029200" cy="2228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amount of wrapping paper needed to </a:t>
            </a:r>
            <a:r>
              <a:rPr lang="en-US" sz="2800" b="1" u="sng" dirty="0" smtClean="0">
                <a:solidFill>
                  <a:schemeClr val="bg1"/>
                </a:solidFill>
              </a:rPr>
              <a:t>cover</a:t>
            </a:r>
            <a:r>
              <a:rPr lang="en-US" sz="2800" b="1" dirty="0" smtClean="0">
                <a:solidFill>
                  <a:schemeClr val="bg1"/>
                </a:solidFill>
              </a:rPr>
              <a:t> a box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3810000"/>
            <a:ext cx="6019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Key word: </a:t>
            </a:r>
            <a:r>
              <a:rPr lang="en-US" sz="2400" u="sng" dirty="0" smtClean="0"/>
              <a:t>cover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*Wrapping paper goes on the OUTSIDE of the present!</a:t>
            </a:r>
            <a:endParaRPr lang="en-US" sz="2400" dirty="0"/>
          </a:p>
          <a:p>
            <a:r>
              <a:rPr lang="en-US" sz="2400" dirty="0" smtClean="0"/>
              <a:t>*VOLUME deals with the INSIDE of objects, and how much can “FIT” in it.</a:t>
            </a:r>
            <a:endParaRPr lang="en-US" sz="2400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5562600" y="5715000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another situation!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48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057400" y="1524000"/>
            <a:ext cx="4876800" cy="2533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amount of building blocks one can fit in a box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7400" y="4191000"/>
            <a:ext cx="525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Finding how many blocks can fit in a box would be finding how much it can HOLD INSIDE, which would be volume!</a:t>
            </a:r>
          </a:p>
          <a:p>
            <a:endParaRPr lang="en-US" sz="2400" dirty="0"/>
          </a:p>
          <a:p>
            <a:r>
              <a:rPr lang="en-US" sz="2400" dirty="0" smtClean="0"/>
              <a:t>Great job! </a:t>
            </a:r>
            <a:r>
              <a:rPr lang="en-US" sz="2400" dirty="0" smtClean="0">
                <a:sym typeface="Wingdings" pitchFamily="2" charset="2"/>
              </a:rPr>
              <a:t></a:t>
            </a:r>
            <a:endParaRPr lang="en-US" sz="2400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5257800" y="5638800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another situation!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9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62000" y="570499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800" kern="1200">
                <a:solidFill>
                  <a:srgbClr val="0001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smtClean="0">
                <a:solidFill>
                  <a:schemeClr val="bg1"/>
                </a:solidFill>
              </a:rPr>
              <a:t>Which of the following situations would involve finding the </a:t>
            </a:r>
            <a:r>
              <a:rPr lang="en-US" sz="3600" u="sng" smtClean="0">
                <a:solidFill>
                  <a:schemeClr val="bg1"/>
                </a:solidFill>
              </a:rPr>
              <a:t>VOLUME</a:t>
            </a:r>
            <a:r>
              <a:rPr lang="en-US" sz="3600" smtClean="0">
                <a:solidFill>
                  <a:schemeClr val="bg1"/>
                </a:solidFill>
              </a:rPr>
              <a:t>?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762000" y="4038600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How much cereal can fit in a cereal box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4876800" y="4015154"/>
            <a:ext cx="37338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How much cardboard needed to build a cereal box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farm4.static.flickr.com/3252/2309635370_7ea620d3be_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450" y="1833075"/>
            <a:ext cx="3245500" cy="243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82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Woops!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62200" y="1676400"/>
            <a:ext cx="48006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How much cardboard needed to build a cereal box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3886200"/>
            <a:ext cx="563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cardboard would go OUTSIDE of the box, in fact, the SURFACE AREA.</a:t>
            </a:r>
          </a:p>
          <a:p>
            <a:endParaRPr lang="en-US" sz="2400" dirty="0"/>
          </a:p>
          <a:p>
            <a:r>
              <a:rPr lang="en-US" sz="2400" dirty="0" smtClean="0"/>
              <a:t>The VOLUME is finding the INSIDE information of a box.</a:t>
            </a:r>
            <a:endParaRPr lang="en-US" sz="2400" dirty="0"/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5257800" y="5638800"/>
            <a:ext cx="28018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another situation!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1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47fad2980124742eb3a1b2ef6477a9279f5fc26"/>
  <p:tag name="GENSWF_OUTPUT_FILE_NAME" val=" 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607</Words>
  <Application>Microsoft Office PowerPoint</Application>
  <PresentationFormat>On-screen Show (4:3)</PresentationFormat>
  <Paragraphs>114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Sketchbook</vt:lpstr>
      <vt:lpstr>Area VS. Volume</vt:lpstr>
      <vt:lpstr> </vt:lpstr>
      <vt:lpstr>Woops!</vt:lpstr>
      <vt:lpstr>Correct!</vt:lpstr>
      <vt:lpstr> </vt:lpstr>
      <vt:lpstr>Woops!</vt:lpstr>
      <vt:lpstr>Correct!</vt:lpstr>
      <vt:lpstr> </vt:lpstr>
      <vt:lpstr>Woops!</vt:lpstr>
      <vt:lpstr>Correct!</vt:lpstr>
      <vt:lpstr> </vt:lpstr>
      <vt:lpstr>Woops!</vt:lpstr>
      <vt:lpstr>Correct!</vt:lpstr>
      <vt:lpstr> </vt:lpstr>
      <vt:lpstr>Woops!</vt:lpstr>
      <vt:lpstr>Correct!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VS. Volume</dc:title>
  <dc:creator>haley</dc:creator>
  <cp:lastModifiedBy>haley</cp:lastModifiedBy>
  <cp:revision>14</cp:revision>
  <dcterms:created xsi:type="dcterms:W3CDTF">2011-05-01T00:16:55Z</dcterms:created>
  <dcterms:modified xsi:type="dcterms:W3CDTF">2011-05-01T14:03:55Z</dcterms:modified>
</cp:coreProperties>
</file>